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58" r:id="rId4"/>
    <p:sldId id="271" r:id="rId5"/>
    <p:sldId id="272" r:id="rId6"/>
    <p:sldId id="262" r:id="rId7"/>
    <p:sldId id="265" r:id="rId8"/>
    <p:sldId id="263" r:id="rId9"/>
    <p:sldId id="264" r:id="rId10"/>
    <p:sldId id="259" r:id="rId11"/>
    <p:sldId id="260" r:id="rId12"/>
    <p:sldId id="266" r:id="rId13"/>
    <p:sldId id="267" r:id="rId14"/>
    <p:sldId id="268" r:id="rId15"/>
    <p:sldId id="273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7"/>
    <p:restoredTop sz="96208"/>
  </p:normalViewPr>
  <p:slideViewPr>
    <p:cSldViewPr snapToGrid="0" snapToObjects="1">
      <p:cViewPr>
        <p:scale>
          <a:sx n="96" d="100"/>
          <a:sy n="96" d="100"/>
        </p:scale>
        <p:origin x="14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7B4F9-66EB-894D-A2A0-A079F2D6BE24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D1387-5297-AC41-8A61-4C51AE633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4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FE712-A26B-0143-8ED7-35E624D38358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Python4Kids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57D-B97D-4E4A-9504-254FF908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58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AD57D-B97D-4E4A-9504-254FF9083D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3210-21FF-9E48-A536-A55C9FEBCAF0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085BA-10E5-C04C-ACE9-3CA4DAA72F8A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7101-BCB3-7C41-A107-341B10BDC0AF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0B5B-C95D-4249-A038-515A68100F5C}" type="datetime1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37B83-CFBB-BE4E-A76D-191318929FF0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F76B-F152-1843-9D2B-E348D8E9FBB4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B9A4D-CCB4-094E-BD1D-8298BD7A9D5F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91A0-D51A-BA4B-B1FC-20DE9FF15708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E9FDB-B916-B64C-BF65-648E61C7EDFF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44E7-0482-1445-97F0-E0E29EE17FA1}" type="datetime1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850F-546E-214E-A03C-14F2E3350B2F}" type="datetime1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7BA6-0B14-BA49-B744-7242A34E907F}" type="datetime1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3CAB-96B0-0649-9E42-380A0CFD0413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A60665-BC5C-D842-B304-B48B533773A9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4CAAFD8-3FF8-6C4D-9FFD-2AA99C92CB72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c.com/larry-kim/10-most-popular-programming-languages-today.html" TargetMode="Externa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597EA66B-2AAB-42B0-9F9D-38920D8D82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7674F6-73A9-0648-A682-1E6E87D1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8194" y="1448627"/>
            <a:ext cx="10261602" cy="1720544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 dirty="0" smtClean="0">
                <a:solidFill>
                  <a:schemeClr val="tx1"/>
                </a:solidFill>
              </a:rPr>
              <a:t>Lecture 1: Python Basics</a:t>
            </a:r>
            <a:endParaRPr lang="en-US" sz="67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D360EBE3-31BB-422F-AA87-FA3873DAE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a string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143" y="3115967"/>
            <a:ext cx="2895343" cy="1206713"/>
          </a:xfrm>
        </p:spPr>
        <p:txBody>
          <a:bodyPr/>
          <a:lstStyle/>
          <a:p>
            <a:r>
              <a:rPr lang="en-US" dirty="0"/>
              <a:t>print("Hello world")</a:t>
            </a:r>
          </a:p>
          <a:p>
            <a:r>
              <a:rPr lang="en-US" dirty="0"/>
              <a:t>print("Congrats!")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A8D3FDA-C481-6F4B-A287-6546D1116D53}"/>
              </a:ext>
            </a:extLst>
          </p:cNvPr>
          <p:cNvSpPr/>
          <p:nvPr/>
        </p:nvSpPr>
        <p:spPr>
          <a:xfrm>
            <a:off x="8940746" y="2021588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341" y="2375531"/>
            <a:ext cx="598296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surrounded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by either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single quotation marks, or double quotation marks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	Example:</a:t>
            </a:r>
          </a:p>
          <a:p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	'hello</a:t>
            </a:r>
            <a:r>
              <a:rPr lang="en-US" dirty="0">
                <a:solidFill>
                  <a:srgbClr val="DC143C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or 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"hello"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  <a:p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: print out (the value of a string) on screen.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838" y="5327133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which one is a string?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07346" y="5767827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1) I am a string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7293" y="6092566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C143C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) “I am a string”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07293" y="641730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DC143C"/>
                </a:solidFill>
                <a:latin typeface="Consolas" charset="0"/>
              </a:rPr>
              <a:t>3) ‘I am a string’</a:t>
            </a:r>
            <a:endParaRPr lang="en-US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6" y="3868227"/>
            <a:ext cx="1576075" cy="203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8" y="3868227"/>
            <a:ext cx="1920103" cy="192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Input() </a:t>
            </a:r>
            <a:r>
              <a:rPr lang="en-US" b="0" dirty="0"/>
              <a:t>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893" y="2923030"/>
            <a:ext cx="5217105" cy="3208358"/>
          </a:xfrm>
        </p:spPr>
        <p:txBody>
          <a:bodyPr>
            <a:normAutofit/>
          </a:bodyPr>
          <a:lstStyle/>
          <a:p>
            <a:r>
              <a:rPr lang="en-US" dirty="0"/>
              <a:t>name = input("What’s your name? \n")</a:t>
            </a:r>
          </a:p>
          <a:p>
            <a:r>
              <a:rPr lang="en-US" dirty="0"/>
              <a:t>print("Hello", name)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string4age </a:t>
            </a:r>
            <a:r>
              <a:rPr lang="en-US" dirty="0"/>
              <a:t>= input("How old are you? \n")</a:t>
            </a:r>
          </a:p>
          <a:p>
            <a:r>
              <a:rPr lang="en-US" dirty="0">
                <a:solidFill>
                  <a:srgbClr val="FF0000"/>
                </a:solidFill>
              </a:rPr>
              <a:t>age = </a:t>
            </a:r>
            <a:r>
              <a:rPr lang="en-US" dirty="0" err="1">
                <a:solidFill>
                  <a:srgbClr val="FF0000"/>
                </a:solidFill>
              </a:rPr>
              <a:t>int</a:t>
            </a:r>
            <a:r>
              <a:rPr lang="en-US" dirty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/>
              <a:t>print("Next year you will be", age + 1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109253" y="2023591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Input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()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arial" charset="0"/>
              </a:rPr>
              <a:t>method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 is a function that </a:t>
            </a:r>
            <a:r>
              <a:rPr lang="en-US" dirty="0" smtClean="0">
                <a:solidFill>
                  <a:srgbClr val="222222"/>
                </a:solidFill>
                <a:latin typeface="arial" charset="0"/>
              </a:rPr>
              <a:t>asks 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the user for input.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3803961" y="3302183"/>
            <a:ext cx="2014152" cy="911764"/>
          </a:xfrm>
          <a:prstGeom prst="wedgeEllipseCallout">
            <a:avLst>
              <a:gd name="adj1" fmla="val -48595"/>
              <a:gd name="adj2" fmla="val 84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Superman</a:t>
            </a:r>
            <a:endParaRPr lang="en-US" dirty="0"/>
          </a:p>
        </p:txBody>
      </p:sp>
      <p:sp>
        <p:nvSpPr>
          <p:cNvPr id="15" name="Oval Callout 14"/>
          <p:cNvSpPr/>
          <p:nvPr/>
        </p:nvSpPr>
        <p:spPr>
          <a:xfrm>
            <a:off x="1295734" y="3129323"/>
            <a:ext cx="2205414" cy="911764"/>
          </a:xfrm>
          <a:prstGeom prst="wedgeEllipseCallout">
            <a:avLst>
              <a:gd name="adj1" fmla="val -48700"/>
              <a:gd name="adj2" fmla="val 90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</a:t>
            </a:r>
            <a:r>
              <a:rPr lang="en-US" smtClean="0"/>
              <a:t>your name?</a:t>
            </a:r>
            <a:endParaRPr lang="en-US" dirty="0"/>
          </a:p>
        </p:txBody>
      </p:sp>
      <p:sp>
        <p:nvSpPr>
          <p:cNvPr id="16" name="Oval Callout 15"/>
          <p:cNvSpPr/>
          <p:nvPr/>
        </p:nvSpPr>
        <p:spPr>
          <a:xfrm>
            <a:off x="1520884" y="5562321"/>
            <a:ext cx="2052766" cy="911764"/>
          </a:xfrm>
          <a:prstGeom prst="wedgeEllipseCallout">
            <a:avLst>
              <a:gd name="adj1" fmla="val -62537"/>
              <a:gd name="adj2" fmla="val -169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Hello, Superman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Variables </a:t>
            </a:r>
            <a:r>
              <a:rPr lang="en-US" smtClean="0"/>
              <a:t>and Data type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Variables</a:t>
            </a:r>
            <a:r>
              <a:rPr lang="en-US" dirty="0"/>
              <a:t> are containers for storing data values.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438" y="3221896"/>
            <a:ext cx="4044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A variable is created the moment you first </a:t>
            </a:r>
            <a:r>
              <a:rPr lang="en-US" dirty="0">
                <a:solidFill>
                  <a:srgbClr val="FF0000"/>
                </a:solidFill>
                <a:latin typeface="Verdana" charset="0"/>
              </a:rPr>
              <a:t>assign a value to it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09878" y="6083321"/>
            <a:ext cx="4154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get the data type of any object by using the </a:t>
            </a:r>
            <a:r>
              <a:rPr lang="en-US" b="1" dirty="0">
                <a:solidFill>
                  <a:srgbClr val="FF0000"/>
                </a:solidFill>
                <a:latin typeface="Verdana" charset="0"/>
              </a:rPr>
              <a:t>type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() function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650" y="4190926"/>
            <a:ext cx="443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Data type: string, integer, </a:t>
            </a:r>
            <a:r>
              <a:rPr lang="mr-IN" b="1" dirty="0" smtClean="0"/>
              <a:t>…</a:t>
            </a:r>
            <a:r>
              <a:rPr lang="en-US" b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85794"/>
              </p:ext>
            </p:extLst>
          </p:nvPr>
        </p:nvGraphicFramePr>
        <p:xfrm>
          <a:off x="589943" y="4653998"/>
          <a:ext cx="5161494" cy="737292"/>
        </p:xfrm>
        <a:graphic>
          <a:graphicData uri="http://schemas.openxmlformats.org/drawingml/2006/table">
            <a:tbl>
              <a:tblPr/>
              <a:tblGrid>
                <a:gridCol w="2220586"/>
                <a:gridCol w="2940908"/>
              </a:tblGrid>
              <a:tr h="36492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Text Type:</a:t>
                      </a:r>
                    </a:p>
                  </a:txBody>
                  <a:tcPr marL="155286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str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7643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92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Numeric Types:</a:t>
                      </a:r>
                    </a:p>
                  </a:txBody>
                  <a:tcPr marL="155286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solidFill>
                            <a:srgbClr val="FF0000"/>
                          </a:solidFill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, float, complex</a:t>
                      </a:r>
                    </a:p>
                  </a:txBody>
                  <a:tcPr marL="77643" marR="77643" marT="77643" marB="7764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226255" y="2734590"/>
            <a:ext cx="4514231" cy="32083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name = input("What’s your name? \n")</a:t>
            </a:r>
          </a:p>
          <a:p>
            <a:r>
              <a:rPr lang="en-US" dirty="0" smtClean="0"/>
              <a:t>print("Hello", name)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string4age = input("How old are you? \n")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age =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 smtClean="0"/>
              <a:t>print("Next year you will be", age + 1)</a:t>
            </a:r>
          </a:p>
          <a:p>
            <a:endParaRPr lang="en-US" dirty="0"/>
          </a:p>
          <a:p>
            <a:r>
              <a:rPr lang="en-US" dirty="0"/>
              <a:t>print(type(name))</a:t>
            </a:r>
          </a:p>
          <a:p>
            <a:r>
              <a:rPr lang="en-US" dirty="0"/>
              <a:t>print(type(string4age))</a:t>
            </a:r>
          </a:p>
          <a:p>
            <a:r>
              <a:rPr lang="en-US" dirty="0"/>
              <a:t>print(type(age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6441" y="5528294"/>
            <a:ext cx="545250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What’s the difference between “10” and 10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Change data type of variables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4432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using constructor </a:t>
            </a:r>
            <a:r>
              <a:rPr lang="en-US" dirty="0" smtClean="0"/>
              <a:t>functions: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226255" y="2729385"/>
            <a:ext cx="4514231" cy="355523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age =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(string4age)</a:t>
            </a:r>
          </a:p>
          <a:p>
            <a:r>
              <a:rPr lang="en-US" dirty="0" smtClean="0"/>
              <a:t>print(type(string4age</a:t>
            </a:r>
            <a:r>
              <a:rPr lang="en-US" dirty="0"/>
              <a:t>))</a:t>
            </a:r>
          </a:p>
          <a:p>
            <a:r>
              <a:rPr lang="en-US" dirty="0"/>
              <a:t>print(type(age</a:t>
            </a:r>
            <a:r>
              <a:rPr lang="en-US" dirty="0" smtClean="0"/>
              <a:t>))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x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"s1"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x will be 's1’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y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  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y will be '2’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z = </a:t>
            </a:r>
            <a:r>
              <a:rPr lang="en-US" dirty="0" err="1" smtClean="0">
                <a:solidFill>
                  <a:srgbClr val="0000CD"/>
                </a:solidFill>
                <a:latin typeface="Consolas" charset="0"/>
              </a:rPr>
              <a:t>str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3.0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 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# z will be '3.0'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1277" y="3005908"/>
            <a:ext cx="6512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 </a:t>
            </a:r>
            <a:r>
              <a:rPr lang="en-US" sz="1600" dirty="0" err="1" smtClean="0">
                <a:solidFill>
                  <a:srgbClr val="DC143C"/>
                </a:solidFill>
                <a:latin typeface="Consolas" charset="0"/>
              </a:rPr>
              <a:t>int</a:t>
            </a: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()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: constructs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an integer number from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other data type.</a:t>
            </a:r>
            <a:endParaRPr lang="en-US" sz="1600" dirty="0">
              <a:solidFill>
                <a:srgbClr val="000000"/>
              </a:solidFill>
              <a:latin typeface="Verdana" charset="0"/>
            </a:endParaRPr>
          </a:p>
          <a:p>
            <a:pPr>
              <a:buFont typeface="Arial" charset="0"/>
              <a:buChar char="•"/>
            </a:pP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 float()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: constructs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a float number from other data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</a:rPr>
              <a:t>type.</a:t>
            </a:r>
          </a:p>
          <a:p>
            <a:pPr>
              <a:buFont typeface="Arial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sz="1600" dirty="0" err="1" smtClean="0">
                <a:solidFill>
                  <a:srgbClr val="DC143C"/>
                </a:solidFill>
                <a:latin typeface="Consolas" charset="0"/>
              </a:rPr>
              <a:t>str</a:t>
            </a:r>
            <a:r>
              <a:rPr lang="en-US" sz="1600" dirty="0" smtClean="0">
                <a:solidFill>
                  <a:srgbClr val="DC143C"/>
                </a:solidFill>
                <a:latin typeface="Consolas" charset="0"/>
              </a:rPr>
              <a:t>(): </a:t>
            </a:r>
            <a:r>
              <a:rPr lang="en-US" sz="1600" dirty="0"/>
              <a:t>constructs a string from </a:t>
            </a:r>
            <a:r>
              <a:rPr lang="en-US" sz="1600" dirty="0">
                <a:solidFill>
                  <a:srgbClr val="000000"/>
                </a:solidFill>
                <a:latin typeface="Verdana" charset="0"/>
              </a:rPr>
              <a:t>from other data type.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650" y="2319767"/>
            <a:ext cx="5354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Operators</a:t>
            </a:r>
            <a:r>
              <a:rPr lang="en-US" dirty="0"/>
              <a:t> are used to perform operations on variables and values.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337310" y="2824578"/>
            <a:ext cx="3341021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</a:t>
            </a:r>
            <a:endParaRPr lang="mr-IN" dirty="0"/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</a:t>
            </a:r>
            <a:endParaRPr lang="mr-IN" dirty="0"/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</a:t>
            </a:r>
            <a:endParaRPr lang="mr-IN" dirty="0"/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779" y="4107194"/>
            <a:ext cx="4319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common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mathematical operations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155" y="4717692"/>
            <a:ext cx="20136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Addition (+)</a:t>
            </a:r>
          </a:p>
          <a:p>
            <a:r>
              <a:rPr lang="en-US" dirty="0" smtClean="0"/>
              <a:t>Subtraction (-)</a:t>
            </a:r>
          </a:p>
          <a:p>
            <a:r>
              <a:rPr lang="en-US" dirty="0" smtClean="0"/>
              <a:t>Multiplication (*)</a:t>
            </a:r>
          </a:p>
          <a:p>
            <a:r>
              <a:rPr lang="en-US" dirty="0" smtClean="0"/>
              <a:t>Division (/)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1689" y="3080326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</a:t>
            </a:r>
            <a:r>
              <a:rPr lang="en-US"/>
              <a:t>Assignment </a:t>
            </a:r>
            <a:r>
              <a:rPr lang="en-US" smtClean="0"/>
              <a:t>Operators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14256" y="3227408"/>
            <a:ext cx="681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err="1">
                <a:solidFill>
                  <a:srgbClr val="000000"/>
                </a:solidFill>
                <a:latin typeface="Verdana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Verdana" charset="0"/>
              </a:rPr>
              <a:t> = </a:t>
            </a:r>
            <a:r>
              <a:rPr lang="mr-IN" dirty="0" smtClean="0">
                <a:solidFill>
                  <a:srgbClr val="000000"/>
                </a:solidFill>
                <a:latin typeface="Verdana" charset="0"/>
              </a:rPr>
              <a:t>5</a:t>
            </a:r>
            <a:endParaRPr lang="en-US" dirty="0" smtClean="0">
              <a:solidFill>
                <a:srgbClr val="000000"/>
              </a:solidFill>
              <a:latin typeface="Verdana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y=3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0415" y="3449658"/>
            <a:ext cx="324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charset="0"/>
              </a:rPr>
              <a:t> assign values to variables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74028" y="4967667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Verdana" charset="0"/>
              </a:rPr>
              <a:t>x + 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6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dictionary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3894" y="2241817"/>
            <a:ext cx="53545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 </a:t>
            </a:r>
            <a:r>
              <a:rPr lang="en-US" b="1" dirty="0"/>
              <a:t>dictionary</a:t>
            </a:r>
            <a:r>
              <a:rPr lang="en-US" dirty="0"/>
              <a:t> is a collection which is unordered, changeable and indexed. In Python dictionaries are written with curly brackets, and they have </a:t>
            </a:r>
            <a:r>
              <a:rPr lang="en-US" b="1" dirty="0">
                <a:solidFill>
                  <a:srgbClr val="FF0000"/>
                </a:solidFill>
              </a:rPr>
              <a:t>keys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values</a:t>
            </a:r>
            <a:r>
              <a:rPr lang="en-US" dirty="0"/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438" y="4121095"/>
            <a:ext cx="381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Create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print a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dictionary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5438" y="4706416"/>
            <a:ext cx="1790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goe UI" charset="0"/>
              </a:rPr>
              <a:t>- Accessing </a:t>
            </a:r>
            <a:r>
              <a:rPr lang="en-US" dirty="0">
                <a:solidFill>
                  <a:srgbClr val="000000"/>
                </a:solidFill>
                <a:latin typeface="Segoe UI" charset="0"/>
              </a:rPr>
              <a:t>Items</a:t>
            </a:r>
            <a:endParaRPr lang="en-US" b="0" i="0" u="none" strike="noStrike" dirty="0">
              <a:solidFill>
                <a:srgbClr val="000000"/>
              </a:solidFill>
              <a:effectLst/>
              <a:latin typeface="Segoe U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2792" y="508568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Verdana" charset="0"/>
              </a:rPr>
              <a:t>access the items of a dictionary by referring to its key name</a:t>
            </a:r>
            <a:endParaRPr lang="en-US" sz="1200"/>
          </a:p>
        </p:txBody>
      </p:sp>
      <p:sp>
        <p:nvSpPr>
          <p:cNvPr id="15" name="Rectangle 14"/>
          <p:cNvSpPr/>
          <p:nvPr/>
        </p:nvSpPr>
        <p:spPr>
          <a:xfrm>
            <a:off x="7337310" y="535404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x =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student[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"name"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]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291093" y="3121324"/>
            <a:ext cx="31390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student 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0000"/>
                </a:solidFill>
                <a:latin typeface="Consolas" charset="0"/>
              </a:rPr>
              <a:t> 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"Alice"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grade"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smtClean="0">
                <a:solidFill>
                  <a:srgbClr val="A52A2A"/>
                </a:solidFill>
                <a:latin typeface="Consolas" charset="0"/>
              </a:rPr>
              <a:t>3,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  </a:t>
            </a:r>
            <a:r>
              <a:rPr lang="en-US" dirty="0">
                <a:solidFill>
                  <a:srgbClr val="A52A2A"/>
                </a:solidFill>
                <a:latin typeface="Consolas" charset="0"/>
              </a:rPr>
              <a:t>"year"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 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</a:rPr>
              <a:t>2020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charset="0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student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32DC10E-7EF7-3944-8AD4-4E6E707794C4}"/>
              </a:ext>
            </a:extLst>
          </p:cNvPr>
          <p:cNvSpPr/>
          <p:nvPr/>
        </p:nvSpPr>
        <p:spPr>
          <a:xfrm>
            <a:off x="7412925" y="1935046"/>
            <a:ext cx="2895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Try this out!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16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AAC43A36-3820-8644-A359-5868F70E4EB9}"/>
              </a:ext>
            </a:extLst>
          </p:cNvPr>
          <p:cNvSpPr txBox="1">
            <a:spLocks/>
          </p:cNvSpPr>
          <p:nvPr/>
        </p:nvSpPr>
        <p:spPr>
          <a:xfrm>
            <a:off x="7518475" y="4115653"/>
            <a:ext cx="4586960" cy="19945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dirty="0" err="1"/>
              <a:t>x</a:t>
            </a:r>
            <a:r>
              <a:rPr lang="mr-IN" dirty="0"/>
              <a:t> = </a:t>
            </a:r>
            <a:r>
              <a:rPr lang="en-US" dirty="0" smtClean="0"/>
              <a:t>5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x is 5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y</a:t>
            </a:r>
            <a:r>
              <a:rPr lang="mr-IN" dirty="0"/>
              <a:t> = </a:t>
            </a:r>
            <a:r>
              <a:rPr lang="en-US" dirty="0" smtClean="0"/>
              <a:t>3     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y is 3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z</a:t>
            </a:r>
            <a:r>
              <a:rPr lang="mr-IN" dirty="0"/>
              <a:t> = </a:t>
            </a:r>
            <a:r>
              <a:rPr lang="mr-IN" dirty="0" err="1"/>
              <a:t>x</a:t>
            </a:r>
            <a:r>
              <a:rPr lang="mr-IN" dirty="0"/>
              <a:t> </a:t>
            </a:r>
            <a:r>
              <a:rPr lang="en-US" dirty="0" smtClean="0"/>
              <a:t>+ y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  <a:p>
            <a:r>
              <a:rPr lang="mr-IN" dirty="0" err="1"/>
              <a:t>print</a:t>
            </a:r>
            <a:r>
              <a:rPr lang="mr-IN" dirty="0"/>
              <a:t>(</a:t>
            </a:r>
            <a:r>
              <a:rPr lang="mr-IN" dirty="0" err="1"/>
              <a:t>z</a:t>
            </a:r>
            <a:r>
              <a:rPr lang="mr-IN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 print out sum of x and y</a:t>
            </a:r>
            <a:endParaRPr lang="mr-IN" sz="1400" dirty="0">
              <a:solidFill>
                <a:srgbClr val="008000"/>
              </a:solidFill>
              <a:latin typeface="Consola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466" y="341373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explain Python code.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 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make the code more readable.</a:t>
            </a:r>
          </a:p>
          <a:p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-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to prevent execution when testing code.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945" y="2319766"/>
            <a:ext cx="5045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charset="0"/>
              </a:rPr>
              <a:t>Comments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start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with a 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hash mark (#), </a:t>
            </a:r>
            <a:r>
              <a:rPr lang="en-US" dirty="0">
                <a:solidFill>
                  <a:srgbClr val="000000"/>
                </a:solidFill>
                <a:latin typeface="Verdana" charset="0"/>
              </a:rPr>
              <a:t>and Python will ignore them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518475" y="3138111"/>
            <a:ext cx="4375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 </a:t>
            </a:r>
            <a:r>
              <a:rPr lang="en-US" sz="1400" dirty="0">
                <a:solidFill>
                  <a:srgbClr val="008000"/>
                </a:solidFill>
                <a:latin typeface="Consolas" charset="0"/>
              </a:rPr>
              <a:t>#This is a comment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18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38" y="440017"/>
            <a:ext cx="10571998" cy="970450"/>
          </a:xfrm>
        </p:spPr>
        <p:txBody>
          <a:bodyPr/>
          <a:lstStyle/>
          <a:p>
            <a:r>
              <a:rPr lang="en-US" dirty="0" smtClean="0"/>
              <a:t>Multi line Comments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847" y="2623579"/>
            <a:ext cx="4078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To 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add a multiline comment you could insert a </a:t>
            </a:r>
            <a:r>
              <a:rPr lang="en-US"/>
              <a:t>#</a:t>
            </a:r>
            <a:r>
              <a:rPr lang="en-US">
                <a:solidFill>
                  <a:srgbClr val="000000"/>
                </a:solidFill>
                <a:latin typeface="Verdana" charset="0"/>
              </a:rPr>
              <a:t> for each line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0847" y="4566885"/>
            <a:ext cx="46647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Verdana" charset="0"/>
              </a:rPr>
              <a:t>- Or </a:t>
            </a:r>
            <a:r>
              <a:rPr lang="en-US" smtClean="0"/>
              <a:t>add </a:t>
            </a:r>
            <a:r>
              <a:rPr lang="en-US"/>
              <a:t>a multiline string (triple quotes) in your code, and place your comment inside </a:t>
            </a:r>
            <a:r>
              <a:rPr lang="en-US" smtClean="0"/>
              <a:t>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3618" y="4406861"/>
            <a:ext cx="3332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This is a comment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written in 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more than just one line</a:t>
            </a:r>
            <a:br>
              <a:rPr lang="en-US">
                <a:solidFill>
                  <a:srgbClr val="A52A2A"/>
                </a:solidFill>
                <a:latin typeface="Consolas" charset="0"/>
              </a:rPr>
            </a:br>
            <a:r>
              <a:rPr lang="en-US">
                <a:solidFill>
                  <a:srgbClr val="A52A2A"/>
                </a:solidFill>
                <a:latin typeface="Consolas" charset="0"/>
              </a:rPr>
              <a:t>"""</a:t>
            </a: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3618" y="2319766"/>
            <a:ext cx="3747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8000"/>
                </a:solidFill>
                <a:latin typeface="Consolas" charset="0"/>
              </a:rPr>
              <a:t>#This is a comment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#written in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8000"/>
                </a:solidFill>
                <a:latin typeface="Consolas" charset="0"/>
              </a:rPr>
              <a:t>#more than just one line</a:t>
            </a:r>
            <a:br>
              <a:rPr lang="en-US">
                <a:solidFill>
                  <a:srgbClr val="008000"/>
                </a:solidFill>
                <a:latin typeface="Consolas" charset="0"/>
              </a:rPr>
            </a:br>
            <a:r>
              <a:rPr lang="en-US">
                <a:solidFill>
                  <a:srgbClr val="0000CD"/>
                </a:solidFill>
                <a:latin typeface="Consolas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>
                <a:solidFill>
                  <a:srgbClr val="A52A2A"/>
                </a:solidFill>
                <a:latin typeface="Consolas" charset="0"/>
              </a:rPr>
              <a:t>"Hello, World!"</a:t>
            </a:r>
            <a:r>
              <a:rPr lang="en-US">
                <a:solidFill>
                  <a:srgbClr val="000000"/>
                </a:solidFill>
                <a:latin typeface="Consolas" charset="0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59" y="2370570"/>
            <a:ext cx="10554574" cy="19790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powerful, </a:t>
            </a:r>
            <a:r>
              <a:rPr lang="en-US" dirty="0" smtClean="0"/>
              <a:t>high-level </a:t>
            </a:r>
            <a:r>
              <a:rPr lang="en-US" b="1" dirty="0"/>
              <a:t>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easy </a:t>
            </a:r>
            <a:r>
              <a:rPr lang="en-US" dirty="0" smtClean="0"/>
              <a:t>(for kids) </a:t>
            </a:r>
            <a:r>
              <a:rPr lang="en-US" dirty="0"/>
              <a:t>to </a:t>
            </a:r>
            <a:r>
              <a:rPr lang="en-US" dirty="0" smtClean="0"/>
              <a:t>learn, </a:t>
            </a:r>
            <a:r>
              <a:rPr lang="en-US" dirty="0"/>
              <a:t>easy-to-read,</a:t>
            </a:r>
            <a:r>
              <a:rPr lang="en-US" dirty="0" smtClean="0"/>
              <a:t> without </a:t>
            </a:r>
            <a:r>
              <a:rPr lang="en-US" dirty="0"/>
              <a:t>a lot of </a:t>
            </a:r>
            <a:r>
              <a:rPr lang="en-US" dirty="0" smtClean="0"/>
              <a:t>experience.</a:t>
            </a:r>
          </a:p>
          <a:p>
            <a:r>
              <a:rPr lang="en-US" dirty="0" smtClean="0"/>
              <a:t>becoming </a:t>
            </a:r>
            <a:r>
              <a:rPr lang="en-US" dirty="0"/>
              <a:t>more and more </a:t>
            </a:r>
            <a:r>
              <a:rPr lang="en-US" dirty="0" smtClean="0"/>
              <a:t>popular.</a:t>
            </a:r>
          </a:p>
          <a:p>
            <a:r>
              <a:rPr lang="en-US" dirty="0" smtClean="0"/>
              <a:t>one </a:t>
            </a:r>
            <a:r>
              <a:rPr lang="en-US" dirty="0"/>
              <a:t>of t</a:t>
            </a:r>
            <a:r>
              <a:rPr lang="en-US" u="sng" dirty="0">
                <a:hlinkClick r:id="rId2"/>
              </a:rPr>
              <a:t>he top 10 programming </a:t>
            </a:r>
            <a:r>
              <a:rPr lang="en-US" u="sng" dirty="0" smtClean="0">
                <a:hlinkClick r:id="rId2"/>
              </a:rPr>
              <a:t>languages</a:t>
            </a:r>
            <a:r>
              <a:rPr lang="en-US" u="sng" dirty="0" smtClean="0"/>
              <a:t>.</a:t>
            </a:r>
          </a:p>
          <a:p>
            <a:r>
              <a:rPr lang="en-US" dirty="0"/>
              <a:t>provides real skills for the </a:t>
            </a:r>
            <a:r>
              <a:rPr lang="en-US" dirty="0" smtClean="0"/>
              <a:t>future.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</a:t>
            </a:r>
            <a:r>
              <a:rPr lang="en-US" b="1" dirty="0">
                <a:solidFill>
                  <a:srgbClr val="FF0000"/>
                </a:solidFill>
              </a:rPr>
              <a:t>instructions</a:t>
            </a:r>
            <a:r>
              <a:rPr lang="en-US" dirty="0"/>
              <a:t>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program is a detailed set of instructions telling a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dirty="0"/>
              <a:t> exactly what to do.</a:t>
            </a:r>
          </a:p>
          <a:p>
            <a:r>
              <a:rPr lang="en-US" dirty="0"/>
              <a:t>There are many different programming languages.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Java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C/C++/C#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Python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/>
              <a:t>Javascript</a:t>
            </a:r>
            <a:endParaRPr lang="en-US" dirty="0"/>
          </a:p>
          <a:p>
            <a:pPr lvl="0">
              <a:buClr>
                <a:srgbClr val="9ECD33"/>
              </a:buClr>
            </a:pPr>
            <a:r>
              <a:rPr lang="en-US" dirty="0">
                <a:solidFill>
                  <a:prstClr val="black"/>
                </a:solidFill>
              </a:rPr>
              <a:t>Python can be used in lots of ways: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Building websites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Programming robots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Scientific computing</a:t>
            </a:r>
          </a:p>
          <a:p>
            <a:pPr lvl="1">
              <a:buClr>
                <a:srgbClr val="9ECD33"/>
              </a:buCl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</a:rPr>
              <a:t>Games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C16D3-18D4-0B44-98AE-B3635237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40" y="459544"/>
            <a:ext cx="10571998" cy="97045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you going to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D06A75-8A61-2246-976A-3D440F47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1202303" cy="3636511"/>
          </a:xfrm>
        </p:spPr>
        <p:txBody>
          <a:bodyPr>
            <a:normAutofit/>
          </a:bodyPr>
          <a:lstStyle/>
          <a:p>
            <a:r>
              <a:rPr lang="en-US" dirty="0" smtClean="0"/>
              <a:t>You will learn </a:t>
            </a:r>
            <a:r>
              <a:rPr lang="en-US" dirty="0"/>
              <a:t>how to solve problems using code. </a:t>
            </a:r>
            <a:endParaRPr lang="en-US" dirty="0" smtClean="0"/>
          </a:p>
          <a:p>
            <a:r>
              <a:rPr lang="en-US" dirty="0" smtClean="0"/>
              <a:t>You’ll start with </a:t>
            </a:r>
            <a:r>
              <a:rPr lang="en-US" dirty="0"/>
              <a:t>simple visual puzzles, like drawing shapes on the computer </a:t>
            </a:r>
            <a:r>
              <a:rPr lang="en-US" dirty="0" smtClean="0"/>
              <a:t>screen.</a:t>
            </a:r>
          </a:p>
          <a:p>
            <a:r>
              <a:rPr lang="en-US" dirty="0" smtClean="0"/>
              <a:t> You will learn how </a:t>
            </a:r>
            <a:r>
              <a:rPr lang="en-US" dirty="0"/>
              <a:t>to create simple games like Guess a Number, </a:t>
            </a:r>
            <a:r>
              <a:rPr lang="en-US" dirty="0" smtClean="0"/>
              <a:t>Rock-Paper-Scissors</a:t>
            </a:r>
            <a:r>
              <a:rPr lang="en-US" dirty="0"/>
              <a:t>, and Pong.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3" y="486922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61" y="3954804"/>
            <a:ext cx="5103339" cy="29031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sign up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1232293" y="1810491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846530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16279" y="3963438"/>
            <a:ext cx="40635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Ask your parents for help if you don’t have an </a:t>
            </a:r>
            <a:r>
              <a:rPr lang="en-US" dirty="0">
                <a:solidFill>
                  <a:srgbClr val="FF0000"/>
                </a:solidFill>
              </a:rPr>
              <a:t>email address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Remember/write down </a:t>
            </a:r>
            <a:r>
              <a:rPr lang="en-US" dirty="0">
                <a:solidFill>
                  <a:srgbClr val="FF0000"/>
                </a:solidFill>
              </a:rPr>
              <a:t>username and password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79" y="344725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smtClean="0"/>
              <a:t>Set up an account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28" y="1810492"/>
            <a:ext cx="6945072" cy="2144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279" y="2529528"/>
            <a:ext cx="3094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1: go to </a:t>
            </a:r>
            <a:r>
              <a:rPr lang="en-US" b="1" dirty="0" smtClean="0">
                <a:solidFill>
                  <a:srgbClr val="FF0000"/>
                </a:solidFill>
              </a:rPr>
              <a:t>https</a:t>
            </a:r>
            <a:r>
              <a:rPr lang="en-US" b="1" dirty="0">
                <a:solidFill>
                  <a:srgbClr val="FF0000"/>
                </a:solidFill>
              </a:rPr>
              <a:t>://</a:t>
            </a:r>
            <a:r>
              <a:rPr lang="en-US" b="1" dirty="0" err="1">
                <a:solidFill>
                  <a:srgbClr val="FF0000"/>
                </a:solidFill>
              </a:rPr>
              <a:t>repl.it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6279" y="3246483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Step 2: </a:t>
            </a:r>
            <a:r>
              <a:rPr lang="en-US" b="1" dirty="0" smtClean="0">
                <a:solidFill>
                  <a:srgbClr val="FF0000"/>
                </a:solidFill>
              </a:rPr>
              <a:t>log 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0873947" y="1810492"/>
            <a:ext cx="358346" cy="22837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667357" y="2117012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81" y="4026308"/>
            <a:ext cx="2928716" cy="2722864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7864992" y="6215240"/>
            <a:ext cx="722953" cy="382493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2" y="6406485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3" y="5088432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5935362" y="5512681"/>
            <a:ext cx="1062681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048" y="3371749"/>
            <a:ext cx="4481384" cy="319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1904651"/>
            <a:ext cx="12192000" cy="1374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88" y="426834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 flipV="1">
            <a:off x="10877805" y="2232288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ame 26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11306432" y="1977261"/>
            <a:ext cx="885568" cy="246955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8</a:t>
            </a:fld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6985686" y="4119642"/>
            <a:ext cx="1219200" cy="402931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="" xmlns:a16="http://schemas.microsoft.com/office/drawing/2014/main" id="{3DD01559-3DB0-CB4B-A2F0-6B74C049CAB4}"/>
              </a:ext>
            </a:extLst>
          </p:cNvPr>
          <p:cNvSpPr/>
          <p:nvPr/>
        </p:nvSpPr>
        <p:spPr>
          <a:xfrm>
            <a:off x="9146059" y="4119641"/>
            <a:ext cx="1357184" cy="402932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A68FF25F-92EB-AE4D-B49A-9D535DFDCC05}"/>
              </a:ext>
            </a:extLst>
          </p:cNvPr>
          <p:cNvCxnSpPr/>
          <p:nvPr/>
        </p:nvCxnSpPr>
        <p:spPr>
          <a:xfrm>
            <a:off x="8140030" y="5696465"/>
            <a:ext cx="407773" cy="3613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34" y="393180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3602F78-0152-F449-A476-CB75C2431FAD}"/>
              </a:ext>
            </a:extLst>
          </p:cNvPr>
          <p:cNvSpPr/>
          <p:nvPr/>
        </p:nvSpPr>
        <p:spPr>
          <a:xfrm>
            <a:off x="3441651" y="4605200"/>
            <a:ext cx="53944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Congratulation!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" y="2069833"/>
            <a:ext cx="12192000" cy="18291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08041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7851</TotalTime>
  <Words>818</Words>
  <Application>Microsoft Macintosh PowerPoint</Application>
  <PresentationFormat>Widescreen</PresentationFormat>
  <Paragraphs>171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</vt:lpstr>
      <vt:lpstr>Calibri</vt:lpstr>
      <vt:lpstr>Century Gothic</vt:lpstr>
      <vt:lpstr>Consolas</vt:lpstr>
      <vt:lpstr>Mangal</vt:lpstr>
      <vt:lpstr>Segoe UI</vt:lpstr>
      <vt:lpstr>Verdana</vt:lpstr>
      <vt:lpstr>Wingdings</vt:lpstr>
      <vt:lpstr>Wingdings 2</vt:lpstr>
      <vt:lpstr>Quotable</vt:lpstr>
      <vt:lpstr>Lecture 1: Python Basics</vt:lpstr>
      <vt:lpstr>Why Python?</vt:lpstr>
      <vt:lpstr>What is Programming?</vt:lpstr>
      <vt:lpstr>What is Programming?</vt:lpstr>
      <vt:lpstr>What are you going to learn?</vt:lpstr>
      <vt:lpstr>Set up an account on repl.it</vt:lpstr>
      <vt:lpstr>Set up an account on repl.it</vt:lpstr>
      <vt:lpstr>Run our code on repl.it</vt:lpstr>
      <vt:lpstr>Run our code on repl.it</vt:lpstr>
      <vt:lpstr>Print a string</vt:lpstr>
      <vt:lpstr>Input() method</vt:lpstr>
      <vt:lpstr>Variables and Data type</vt:lpstr>
      <vt:lpstr>Change data type of variables</vt:lpstr>
      <vt:lpstr>Operators</vt:lpstr>
      <vt:lpstr>dictionary</vt:lpstr>
      <vt:lpstr>Comments</vt:lpstr>
      <vt:lpstr>Multi line Comments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with python.turtle and pygame</dc:title>
  <dc:creator>Microsoft Office User</dc:creator>
  <cp:lastModifiedBy>Office</cp:lastModifiedBy>
  <cp:revision>59</cp:revision>
  <dcterms:created xsi:type="dcterms:W3CDTF">2020-05-15T20:12:13Z</dcterms:created>
  <dcterms:modified xsi:type="dcterms:W3CDTF">2020-06-26T20:22:48Z</dcterms:modified>
</cp:coreProperties>
</file>